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Quattrocento Sans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3maA7vjDWEEXs+eTj95sA9cnP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QuattrocentoSans-bold.fntdata"/><Relationship Id="rId16" Type="http://schemas.openxmlformats.org/officeDocument/2006/relationships/font" Target="fonts/Quattrocento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boldItalic.fntdata"/><Relationship Id="rId6" Type="http://schemas.openxmlformats.org/officeDocument/2006/relationships/slide" Target="slides/slide1.xml"/><Relationship Id="rId18" Type="http://schemas.openxmlformats.org/officeDocument/2006/relationships/font" Target="fonts/Quattrocento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C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C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1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2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7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8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8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9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0"/>
          <p:cNvPicPr preferRelativeResize="0"/>
          <p:nvPr/>
        </p:nvPicPr>
        <p:blipFill rotWithShape="1">
          <a:blip r:embed="rId2">
            <a:alphaModFix/>
          </a:blip>
          <a:srcRect b="0" l="0" r="0" t="2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1">
            <a:alphaModFix/>
          </a:blip>
          <a:srcRect b="0" l="0" r="1547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1527414" y="6434777"/>
            <a:ext cx="66885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910849" y="6452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4328957" y="2714985"/>
            <a:ext cx="3532647" cy="1934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90"/>
              <a:buFont typeface="Helvetica Neue"/>
              <a:buNone/>
            </a:pPr>
            <a:r>
              <a:rPr b="0" i="0" lang="es-CR" sz="399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90"/>
              <a:buFont typeface="Helvetica Neue"/>
              <a:buNone/>
            </a:pPr>
            <a:r>
              <a:rPr b="0" i="0" lang="es-CR" sz="399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APROBADOS EN 2016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" y="0"/>
            <a:ext cx="12191521" cy="684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6526" y="3682173"/>
            <a:ext cx="4357508" cy="197217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202406" y="1311328"/>
            <a:ext cx="11786467" cy="1931780"/>
          </a:xfrm>
          <a:prstGeom prst="rect">
            <a:avLst/>
          </a:prstGeom>
          <a:solidFill>
            <a:srgbClr val="36B24A">
              <a:alpha val="5058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01687" y="1738609"/>
            <a:ext cx="1178718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R" sz="32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Seguro Garantía Extendida Automóviles y Electrodomésticos </a:t>
            </a:r>
            <a:endParaRPr b="1" i="0" sz="32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/>
        </p:nvSpPr>
        <p:spPr>
          <a:xfrm>
            <a:off x="4328957" y="2714985"/>
            <a:ext cx="3532647" cy="1934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90"/>
              <a:buFont typeface="Helvetica Neue"/>
              <a:buNone/>
            </a:pPr>
            <a:r>
              <a:rPr b="0" i="0" lang="es-CR" sz="399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90"/>
              <a:buFont typeface="Helvetica Neue"/>
              <a:buNone/>
            </a:pPr>
            <a:r>
              <a:rPr b="0" i="0" lang="es-CR" sz="399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APROBADOS EN 2016</a:t>
            </a:r>
            <a:endParaRPr/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" y="0"/>
            <a:ext cx="12191521" cy="684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6526" y="2342143"/>
            <a:ext cx="4357508" cy="197217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/>
        </p:nvSpPr>
        <p:spPr>
          <a:xfrm>
            <a:off x="8569567" y="5659009"/>
            <a:ext cx="310252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R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GRACIAS!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-992777" y="96665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34472" y="1326617"/>
            <a:ext cx="1618200" cy="400110"/>
          </a:xfrm>
          <a:prstGeom prst="rect">
            <a:avLst/>
          </a:prstGeom>
          <a:solidFill>
            <a:srgbClr val="F2F2F2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2000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COBERTURAS</a:t>
            </a:r>
            <a:endParaRPr b="1" sz="2000">
              <a:solidFill>
                <a:srgbClr val="0050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194459" y="778686"/>
            <a:ext cx="78933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R" sz="2000" u="none" cap="none" strike="noStrike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SEGURO GARANTÍA EXTENDIDA AUTOMÓVILES SEGURVENDING</a:t>
            </a:r>
            <a:endParaRPr b="1" i="0" sz="2000" u="none" cap="none" strike="noStrike">
              <a:solidFill>
                <a:srgbClr val="0050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3075339" y="5839983"/>
            <a:ext cx="3756416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aplica deducible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2"/>
          <p:cNvGrpSpPr/>
          <p:nvPr/>
        </p:nvGrpSpPr>
        <p:grpSpPr>
          <a:xfrm>
            <a:off x="1660385" y="5839983"/>
            <a:ext cx="1257075" cy="369332"/>
            <a:chOff x="1177772" y="5602835"/>
            <a:chExt cx="1257075" cy="369332"/>
          </a:xfrm>
        </p:grpSpPr>
        <p:sp>
          <p:nvSpPr>
            <p:cNvPr id="107" name="Google Shape;107;p2"/>
            <p:cNvSpPr/>
            <p:nvPr/>
          </p:nvSpPr>
          <p:spPr>
            <a:xfrm>
              <a:off x="1177772" y="5602835"/>
              <a:ext cx="1257075" cy="369332"/>
            </a:xfrm>
            <a:prstGeom prst="rect">
              <a:avLst/>
            </a:prstGeom>
            <a:solidFill>
              <a:srgbClr val="D8D8D8">
                <a:alpha val="66666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R" sz="1800">
                  <a:solidFill>
                    <a:srgbClr val="005024"/>
                  </a:solidFill>
                  <a:latin typeface="Calibri"/>
                  <a:ea typeface="Calibri"/>
                  <a:cs typeface="Calibri"/>
                  <a:sym typeface="Calibri"/>
                </a:rPr>
                <a:t>Deducible: </a:t>
              </a:r>
              <a:endParaRPr b="1" sz="1800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p2"/>
            <p:cNvCxnSpPr/>
            <p:nvPr/>
          </p:nvCxnSpPr>
          <p:spPr>
            <a:xfrm>
              <a:off x="1177772" y="5972167"/>
              <a:ext cx="1257075" cy="0"/>
            </a:xfrm>
            <a:prstGeom prst="straightConnector1">
              <a:avLst/>
            </a:prstGeom>
            <a:noFill/>
            <a:ln cap="flat" cmpd="sng" w="9525">
              <a:solidFill>
                <a:srgbClr val="00AA44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9" name="Google Shape;109;p2"/>
          <p:cNvSpPr txBox="1"/>
          <p:nvPr/>
        </p:nvSpPr>
        <p:spPr>
          <a:xfrm>
            <a:off x="975777" y="967587"/>
            <a:ext cx="7052048" cy="4224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2000">
                <a:solidFill>
                  <a:srgbClr val="00AA44"/>
                </a:solidFill>
                <a:latin typeface="Calibri"/>
                <a:ea typeface="Calibri"/>
                <a:cs typeface="Calibri"/>
                <a:sym typeface="Calibri"/>
              </a:rPr>
              <a:t>Cobertura X: Garantía Extendida.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A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 esta cobertura </a:t>
            </a:r>
            <a:r>
              <a:rPr b="1"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SEGUROS LAFISE</a:t>
            </a: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compromete con el Tomador y/o Asegurado a amparar los costos incurridos en la reparación y/o reemplazo de las partes o piezas del Automóvil Asegurado, incluyendo repuestos, materiales y/o mano de obra; sujeto a las siguientes condiciones: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la necesidad de reparación y/o reemplazo derive de una Falla Mecánica, Eléctrica o Electrónica, debidamente certificada por el Fabricante del Automóvil Asegurado.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brinde una vez vencida la garantía otorgada por el fabricante del Automóvil Asegurado.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Program Files (x86)\Microsoft Office\MEDIA\CAGCAT10\j0212957.wmf"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987" y="1962257"/>
            <a:ext cx="334585" cy="21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1405" l="33237" r="-27224" t="647"/>
          <a:stretch/>
        </p:blipFill>
        <p:spPr>
          <a:xfrm>
            <a:off x="7441354" y="1178796"/>
            <a:ext cx="6706445" cy="5412503"/>
          </a:xfrm>
          <a:prstGeom prst="parallelogram">
            <a:avLst>
              <a:gd fmla="val 298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-992777" y="96665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3158836" y="858783"/>
            <a:ext cx="78116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R" sz="2000" u="none" cap="none" strike="noStrike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SEGURO GARANTÍA EXTENDIDA AUTOMÓVILES 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405545" y="1868525"/>
            <a:ext cx="4481933" cy="400110"/>
          </a:xfrm>
          <a:prstGeom prst="rect">
            <a:avLst/>
          </a:prstGeom>
          <a:solidFill>
            <a:srgbClr val="F2F2F2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2000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CONDICIONES DEL RIESGO Y CONTRATO:</a:t>
            </a:r>
            <a:endParaRPr b="1" sz="2000">
              <a:solidFill>
                <a:srgbClr val="0050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016000" y="2525412"/>
            <a:ext cx="10634881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Suma asegurada: 35% del valor del vehículo nuevo (0 kilómetros).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Modalidad de aseguramiento: Valor Real Efectivo o Valor de mercado del vehículo asegurado.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Podrá emitirse en moneda Colones o Dólares.</a:t>
            </a:r>
            <a:endParaRPr/>
          </a:p>
        </p:txBody>
      </p:sp>
      <p:pic>
        <p:nvPicPr>
          <p:cNvPr descr="C:\Program Files (x86)\Microsoft Office\MEDIA\CAGCAT10\j0212957.wmf"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415" y="2826172"/>
            <a:ext cx="334585" cy="210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 (x86)\Microsoft Office\MEDIA\CAGCAT10\j0212957.wmf"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415" y="3371798"/>
            <a:ext cx="334585" cy="210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 (x86)\Microsoft Office\MEDIA\CAGCAT10\j0212957.wmf"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415" y="3905198"/>
            <a:ext cx="334585" cy="21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 b="0" l="0" r="2124" t="37103"/>
          <a:stretch/>
        </p:blipFill>
        <p:spPr>
          <a:xfrm>
            <a:off x="6952803" y="3905198"/>
            <a:ext cx="5239197" cy="219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405545" y="5227925"/>
            <a:ext cx="984565" cy="400110"/>
          </a:xfrm>
          <a:prstGeom prst="rect">
            <a:avLst/>
          </a:prstGeom>
          <a:solidFill>
            <a:srgbClr val="F2F2F2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2000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PRIMA:</a:t>
            </a:r>
            <a:endParaRPr b="1" sz="2000">
              <a:solidFill>
                <a:srgbClr val="0050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390110" y="5227925"/>
            <a:ext cx="57726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Corresponde al 1% de valor de vehículo </a:t>
            </a:r>
            <a:r>
              <a:rPr b="1" lang="es-CR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s-C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IMPUESTO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-992777" y="96665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3195121" y="766596"/>
            <a:ext cx="78116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R" sz="2000" u="none" cap="none" strike="noStrike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SEGURO GARANTÍA EXTENDIDA AUTOMÓVILES SEGURVENDING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4471" y="1515073"/>
            <a:ext cx="2874698" cy="400110"/>
          </a:xfrm>
          <a:prstGeom prst="rect">
            <a:avLst/>
          </a:prstGeom>
          <a:solidFill>
            <a:srgbClr val="F2F2F2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2000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ATENCIÓN DE RECLAMOS</a:t>
            </a:r>
            <a:endParaRPr b="1" sz="2000">
              <a:solidFill>
                <a:srgbClr val="0050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Program Files (x86)\Microsoft Office\MEDIA\CAGCAT10\j0212957.wmf"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940" y="2327658"/>
            <a:ext cx="334585" cy="210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 (x86)\Microsoft Office\MEDIA\CAGCAT10\j0212957.wmf"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939" y="3940333"/>
            <a:ext cx="334585" cy="21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b="0" l="0" r="2124" t="37103"/>
          <a:stretch/>
        </p:blipFill>
        <p:spPr>
          <a:xfrm>
            <a:off x="4760684" y="4375098"/>
            <a:ext cx="5239197" cy="219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1055524" y="2244896"/>
            <a:ext cx="10712989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 caso de reclamo por siniestro cubierto por la póliza, SEGUROS LAFISE, indemnizará al Asegurado,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procediendo con la reparación mecánica, eléctrica o electrónica, o bien, mediante una sustitución de las piezas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dañadas del Automóvil Asegurado. La reparación, salvo pacto en contrario, se efectuará mediante el taller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designado por SEGUROS LAFISE y de acuerdo con la valoración efectuada, siguiendo los parámetros de calidad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del fabricante.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 caso de que SEGUROS LAFISE autorice al Asegurado reparar el vehículo siniestrado en algún taller de su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preferencia; deberá presentar las facturas correspondientes a la reparación giradas para este fin por el taller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seleccionado. SEGUROS LAFISE se reserva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700"/>
            <a:ext cx="12192000" cy="6475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0" y="4471208"/>
            <a:ext cx="12192000" cy="1762293"/>
          </a:xfrm>
          <a:prstGeom prst="rect">
            <a:avLst/>
          </a:prstGeom>
          <a:solidFill>
            <a:srgbClr val="36B24A">
              <a:alpha val="5058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9600" y="0"/>
            <a:ext cx="3864544" cy="174940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1466359" y="5121521"/>
            <a:ext cx="25493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24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COSTA RICA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4864100" y="4868857"/>
            <a:ext cx="6731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R" sz="28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Seguro Garantía Extendida Electrodomésticos  </a:t>
            </a:r>
            <a:endParaRPr b="1" i="0" sz="2800" u="none" cap="none" strike="noStrik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-992777" y="96665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2631441" y="1239759"/>
            <a:ext cx="1618200" cy="400110"/>
          </a:xfrm>
          <a:prstGeom prst="rect">
            <a:avLst/>
          </a:prstGeom>
          <a:solidFill>
            <a:srgbClr val="F2F2F2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2000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COBERTURAS</a:t>
            </a:r>
            <a:endParaRPr b="1" sz="2000">
              <a:solidFill>
                <a:srgbClr val="0050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3099920" y="566541"/>
            <a:ext cx="89841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R" sz="2000" u="none" cap="none" strike="noStrike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SEGURO GARANTÍA EXTENDIDA ELECTRODOMÉSTICOS 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2631441" y="1444528"/>
            <a:ext cx="9305400" cy="5670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2000">
                <a:solidFill>
                  <a:srgbClr val="00AA44"/>
                </a:solidFill>
                <a:latin typeface="Calibri"/>
                <a:ea typeface="Calibri"/>
                <a:cs typeface="Calibri"/>
                <a:sym typeface="Calibri"/>
              </a:rPr>
              <a:t>Cobertura X: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SEGUROS LAFISE</a:t>
            </a: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otorga una garantía extendida de reparación o de reemplazo, por lo cual, se obliga a su discreción a: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s-C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Cubrir los costos incurridos en la reparación y/o reemplazo de las partes o piezas, incluyendo repuestos, materiales y/o mano de obra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s-C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Reemplazar el Electrodoméstico Asegurado por uno nuevo o reacondicionado, o por uno equivalente, según la disponibilidad.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cobertura de garantía extendida aplicará siempre que: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daño objeto de la reparación o reemplazo se encuentre comprendido dentro de las condiciones aplicables a la garantía del fabricante, debidamente certificada por el representante de la marca del Electrodoméstico Asegurado.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daño ocurra una vez vencida la garantía otorgada por el fabricante del Electrodoméstico Asegurado.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la necesidad de reparación y/o reemplazo derive de una Falla Mecánica, Eléctrica o Electrónica.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reemplazo del Electrodoméstico Asegurado solo se dará en caso de que la reparación y/o reemplazo de piezas no sea posible por el tipo de Electrodoméstico Asegurado o porque esto no restablecería su adecuado funcionamiento.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cantidad máxima de eventos cubiertos durante el año póliza será de dos. </a:t>
            </a:r>
            <a:endParaRPr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 b="0" l="27145" r="27681" t="0"/>
          <a:stretch/>
        </p:blipFill>
        <p:spPr>
          <a:xfrm>
            <a:off x="0" y="2794000"/>
            <a:ext cx="2581598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/>
        </p:nvSpPr>
        <p:spPr>
          <a:xfrm>
            <a:off x="-992777" y="96665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3020291" y="2100510"/>
            <a:ext cx="8639053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bienes asegurados por la presente póliza serán los Electrodomésticos que reúnan los siguientes requisitos: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 sido adquiridos por el Asegurado en Costa Rica.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 utilizados por personas mayores de edad, salvo que se establezca lo contrario en la Propuesta de Seguro.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 equipos nuevos y no reacondicionados y/o usados.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3171512" y="634132"/>
            <a:ext cx="84634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R" sz="2000" u="none" cap="none" strike="noStrike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SEGURO GARANTÍA EXTENDIDA ELECTRODOMÉSTICOS </a:t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1327150" y="1367321"/>
            <a:ext cx="4481933" cy="400110"/>
          </a:xfrm>
          <a:prstGeom prst="rect">
            <a:avLst/>
          </a:prstGeom>
          <a:solidFill>
            <a:srgbClr val="F2F2F2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2000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CONDICIONES DEL RIESGO Y CONTRATO:</a:t>
            </a:r>
            <a:endParaRPr b="1" sz="2000">
              <a:solidFill>
                <a:srgbClr val="0050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3128522" y="4042321"/>
            <a:ext cx="1894814" cy="369332"/>
          </a:xfrm>
          <a:prstGeom prst="rect">
            <a:avLst/>
          </a:prstGeom>
          <a:solidFill>
            <a:srgbClr val="D8D8D8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1800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Suma Asegurada: </a:t>
            </a:r>
            <a:endParaRPr b="1" sz="1800">
              <a:solidFill>
                <a:srgbClr val="0050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5131567" y="3972936"/>
            <a:ext cx="650337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suma asegurada máxima para la cobertura será el Valor del Electrodoméstico Asegurado nuevo indicado en las Condiciones Particulares de la Póliza. </a:t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3128522" y="4982660"/>
            <a:ext cx="1257075" cy="369332"/>
          </a:xfrm>
          <a:prstGeom prst="rect">
            <a:avLst/>
          </a:prstGeom>
          <a:solidFill>
            <a:srgbClr val="D8D8D8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1800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Deducible: </a:t>
            </a:r>
            <a:endParaRPr b="1" sz="1800">
              <a:solidFill>
                <a:srgbClr val="0050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4577138" y="5049529"/>
            <a:ext cx="59738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aplica.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27145" r="27681" t="0"/>
          <a:stretch/>
        </p:blipFill>
        <p:spPr>
          <a:xfrm>
            <a:off x="0" y="2147436"/>
            <a:ext cx="2654300" cy="39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/>
          <p:nvPr/>
        </p:nvSpPr>
        <p:spPr>
          <a:xfrm>
            <a:off x="3128522" y="5801162"/>
            <a:ext cx="864339" cy="369332"/>
          </a:xfrm>
          <a:prstGeom prst="rect">
            <a:avLst/>
          </a:prstGeom>
          <a:solidFill>
            <a:srgbClr val="D8D8D8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1800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Prima: </a:t>
            </a:r>
            <a:endParaRPr b="1" sz="1800">
              <a:solidFill>
                <a:srgbClr val="0050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4352896" y="5752404"/>
            <a:ext cx="59738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 al 15% de valor del electrodoméstico </a:t>
            </a:r>
            <a:r>
              <a:rPr b="1" lang="es-C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IMPUESTO.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/>
        </p:nvSpPr>
        <p:spPr>
          <a:xfrm>
            <a:off x="-992777" y="96665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350660" y="1886208"/>
            <a:ext cx="9060039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Identificada la falla mecánica, eléctrica o electrónica del Electrodoméstico Asegurado, se deberá notificar inmediatamente esta situación a SEGUROS LAFISE al teléfono: 800-LafiseAsist (800-523-4732); Correo Electrónico: serviciosegurocr@lafise.com; o directamente en las oficinas.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Seguidamente poner a disposición de SEGUROS LAFISE la información que sea requerida razonablemente y de fácil obtención para demostrar las causas del siniestro.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El aviso del evento deberá efectuarse tan pronto como adquiera conocimiento del hecho, o en todo caso dentro de un plazo no mayor a siete (7) días hábiles.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Después de presentado el aviso del siniestro, el Tomador y/o Asegurado deberá de presentar el Electrodoméstico Asegurado, al Centro de Servicio Autorizado por el representante de la marca del electrodoméstico, para proceder con la valoración de los daños. 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2997064" y="461594"/>
            <a:ext cx="84634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R" sz="2000" u="none" cap="none" strike="noStrike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SEGURO GARANTÍA EXTENDIDA ELECTRODOMÉSTICOS SEGURVENDING</a:t>
            </a: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350661" y="1335983"/>
            <a:ext cx="7171387" cy="400110"/>
          </a:xfrm>
          <a:prstGeom prst="rect">
            <a:avLst/>
          </a:prstGeom>
          <a:solidFill>
            <a:srgbClr val="F2F2F2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2000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ATENCIÓN DE RECLAMOS: PROCEDIMIENTO EN CASO DE PÉRDIDA</a:t>
            </a:r>
            <a:endParaRPr b="1" sz="2000">
              <a:solidFill>
                <a:srgbClr val="0050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3">
            <a:alphaModFix/>
          </a:blip>
          <a:srcRect b="0" l="27145" r="27681" t="0"/>
          <a:stretch/>
        </p:blipFill>
        <p:spPr>
          <a:xfrm>
            <a:off x="9537700" y="2658656"/>
            <a:ext cx="2654300" cy="3907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/>
        </p:nvSpPr>
        <p:spPr>
          <a:xfrm>
            <a:off x="-992777" y="96665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350660" y="1759208"/>
            <a:ext cx="9060039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Una vez identificada la pérdida o daño del Electrodoméstico Asegurado, aportar una certificación del representante del fabricante del Electrodoméstico Asegurado, que acredite que la pérdida o daño obedece a un defecto de fabricación, amparado de haber estado vigente la garantía del fabricante.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En caso de que no se tuvieran al alcance las piezas necesarias para la reparación del bien, SEGUROS LAFISE podrá realizar el pago directo a favor del Tomador y/o Asegurado de la Póliza por el monto de la reparación, previamente certificada por el Centro de Servicios Autorizado de la marca.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Cuando el costo de la reparación del bien asegurado por concepto de Mano de Obra y Piezas, supere el 75% (setenta y cinco por ciento) de la Suma Asegurada indicada en el Certificado de Seguro, SEGUROS LAFISE podrá proceder con la indemnización a favor del Tomador y/o Asegurado como Pérdida Total.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184591" y="447740"/>
            <a:ext cx="84634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R" sz="2000" u="none" cap="none" strike="noStrike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SEGURO GARANTÍA EXTENDIDA ELECTRODOMÉSTICOS SEGURVENDING</a:t>
            </a:r>
            <a:endParaRPr/>
          </a:p>
        </p:txBody>
      </p:sp>
      <p:sp>
        <p:nvSpPr>
          <p:cNvPr id="192" name="Google Shape;192;p9"/>
          <p:cNvSpPr/>
          <p:nvPr/>
        </p:nvSpPr>
        <p:spPr>
          <a:xfrm>
            <a:off x="350661" y="1335983"/>
            <a:ext cx="7171387" cy="400110"/>
          </a:xfrm>
          <a:prstGeom prst="rect">
            <a:avLst/>
          </a:prstGeom>
          <a:solidFill>
            <a:srgbClr val="F2F2F2">
              <a:alpha val="6666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2000">
                <a:solidFill>
                  <a:srgbClr val="005024"/>
                </a:solidFill>
                <a:latin typeface="Calibri"/>
                <a:ea typeface="Calibri"/>
                <a:cs typeface="Calibri"/>
                <a:sym typeface="Calibri"/>
              </a:rPr>
              <a:t>ATENCIÓN DE RECLAMOS: PROCEDIMIENTO EN CASO DE PÉRDIDA</a:t>
            </a:r>
            <a:endParaRPr b="1" sz="2000">
              <a:solidFill>
                <a:srgbClr val="0050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 b="0" l="27145" r="27681" t="0"/>
          <a:stretch/>
        </p:blipFill>
        <p:spPr>
          <a:xfrm>
            <a:off x="9537700" y="2658081"/>
            <a:ext cx="2654300" cy="3907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1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2017-06-20T15:34:44Z</dcterms:created>
  <dc:creator>Fallon Lettman - Lafise CR</dc:creator>
</cp:coreProperties>
</file>